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9" r:id="rId4"/>
    <p:sldId id="257" r:id="rId5"/>
    <p:sldId id="258" r:id="rId6"/>
    <p:sldId id="267" r:id="rId7"/>
    <p:sldId id="270" r:id="rId8"/>
    <p:sldId id="271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8EB4E3"/>
    <a:srgbClr val="D0E0F4"/>
    <a:srgbClr val="E7EFF9"/>
    <a:srgbClr val="B3EBFF"/>
    <a:srgbClr val="202126"/>
    <a:srgbClr val="333300"/>
    <a:srgbClr val="E4E5E8"/>
    <a:srgbClr val="E6E6EA"/>
    <a:srgbClr val="B8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orient="horz" pos="754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10492-C054-4D64-811E-6EF79B8D4F07}" type="datetimeFigureOut">
              <a:rPr lang="ko-KR" altLang="en-US" smtClean="0"/>
              <a:pPr/>
              <a:t>2013-02-18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B2F02-D391-4D43-8A59-582D7D43A4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37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 anchor="b">
            <a:normAutofit/>
          </a:bodyPr>
          <a:lstStyle>
            <a:lvl1pPr algn="l">
              <a:defRPr lang="ko-KR" altLang="en-US" sz="5400" b="1" kern="1200" cap="all">
                <a:ln w="12700">
                  <a:solidFill>
                    <a:srgbClr val="202126"/>
                  </a:solidFill>
                </a:ln>
                <a:gradFill>
                  <a:gsLst>
                    <a:gs pos="0">
                      <a:srgbClr val="E7EFF9"/>
                    </a:gs>
                    <a:gs pos="100000">
                      <a:srgbClr val="8EB4E3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2468488"/>
            <a:ext cx="777463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E4E5E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9663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8741326" y="65502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C5BD226-3019-4913-93EE-F19265012FC7}" type="slidenum">
              <a:rPr lang="ko-KR" altLang="en-US" sz="14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ko-KR" altLang="en-US" sz="1400" b="1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41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741326" y="65502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C5BD226-3019-4913-93EE-F19265012FC7}" type="slidenum">
              <a:rPr lang="ko-KR" altLang="en-US" sz="14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ko-KR" altLang="en-US" sz="1400" b="1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584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741326" y="65502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C5BD226-3019-4913-93EE-F19265012FC7}" type="slidenum">
              <a:rPr lang="ko-KR" altLang="en-US" sz="14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ko-KR" altLang="en-US" sz="1400" b="1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855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8072" y="2912963"/>
            <a:ext cx="7772400" cy="1362075"/>
          </a:xfrm>
        </p:spPr>
        <p:txBody>
          <a:bodyPr anchor="t">
            <a:normAutofit/>
          </a:bodyPr>
          <a:lstStyle>
            <a:lvl1pPr algn="r">
              <a:defRPr lang="ko-KR" altLang="en-US" sz="5400" b="1" kern="1200" cap="all">
                <a:ln w="12700">
                  <a:solidFill>
                    <a:srgbClr val="202126"/>
                  </a:solidFill>
                </a:ln>
                <a:gradFill>
                  <a:gsLst>
                    <a:gs pos="0">
                      <a:srgbClr val="E7EFF9"/>
                    </a:gs>
                    <a:gs pos="100000">
                      <a:srgbClr val="8EB4E3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48072" y="1412776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041659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741326" y="65502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C5BD226-3019-4913-93EE-F19265012FC7}" type="slidenum">
              <a:rPr lang="ko-KR" altLang="en-US" sz="14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ko-KR" altLang="en-US" sz="1400" b="1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986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1852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52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14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02250"/>
            <a:ext cx="8229600" cy="734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AC6FD-4E85-43D8-9D8C-4C3DB60F164A}" type="datetime1">
              <a:rPr lang="ko-KR" altLang="en-US" smtClean="0"/>
              <a:t>2013-02-18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2798-1DDD-4A7D-9905-BD12E9B088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581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4" r:id="rId6"/>
    <p:sldLayoutId id="2147483655" r:id="rId7"/>
    <p:sldLayoutId id="2147483658" r:id="rId8"/>
    <p:sldLayoutId id="2147483659" r:id="rId9"/>
  </p:sldLayoutIdLst>
  <p:transition>
    <p:fade/>
  </p:transition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600" b="1" kern="1200" cap="all" spc="-150">
          <a:ln w="12700">
            <a:solidFill>
              <a:srgbClr val="202126"/>
            </a:solidFill>
          </a:ln>
          <a:gradFill>
            <a:gsLst>
              <a:gs pos="50000">
                <a:srgbClr val="E7EFF9"/>
              </a:gs>
              <a:gs pos="100000">
                <a:srgbClr val="8EB4E3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Y헤드라인M" pitchFamily="18" charset="-127"/>
          <a:ea typeface="HY헤드라인M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spcAft>
          <a:spcPts val="600"/>
        </a:spcAft>
        <a:buFontTx/>
        <a:buBlip>
          <a:blip r:embed="rId12"/>
        </a:buBlip>
        <a:defRPr sz="2400" b="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Blip>
          <a:blip r:embed="rId13"/>
        </a:buBlip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com\Desktop\&#49457;&#44221;\&#50689;&#46973;&#44368;&#54924;\&#50689;&#50612;&#44277;&#48512;\&#45208;&#51032;%20&#47204;&#47784;&#45944;-20341&#52572;&#54616;&#49457;&#12641;man%20of%20action.wmv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My Hero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My role model?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337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royalty</a:t>
            </a:r>
            <a:endParaRPr lang="ko-KR" altLang="en-US" dirty="0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  <a:defRPr sz="24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/>
              <a:t>동경대교수 에이스바로 우에노가 키우던 하치코는 동경 근처 시부야역에서 </a:t>
            </a:r>
            <a:r>
              <a:rPr lang="en-US" altLang="ko-KR" smtClean="0"/>
              <a:t>10</a:t>
            </a:r>
            <a:r>
              <a:rPr lang="ko-KR" altLang="en-US" smtClean="0"/>
              <a:t>년간 죽은 주인을 기다렸다</a:t>
            </a:r>
            <a:r>
              <a:rPr lang="en-US" altLang="ko-KR" smtClean="0"/>
              <a:t>.(</a:t>
            </a:r>
            <a:r>
              <a:rPr lang="ko-KR" altLang="en-US" smtClean="0"/>
              <a:t>하치</a:t>
            </a:r>
            <a:r>
              <a:rPr lang="en-US" altLang="ko-KR" smtClean="0"/>
              <a:t>, 2010 </a:t>
            </a:r>
            <a:r>
              <a:rPr lang="ko-KR" altLang="en-US" smtClean="0"/>
              <a:t>영화</a:t>
            </a:r>
            <a:r>
              <a:rPr lang="en-US" altLang="ko-KR" smtClean="0"/>
              <a:t>)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b="5603"/>
          <a:stretch/>
        </p:blipFill>
        <p:spPr bwMode="auto">
          <a:xfrm>
            <a:off x="827584" y="3451286"/>
            <a:ext cx="3816424" cy="22680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t="21928" r="17641" b="12849"/>
          <a:stretch/>
        </p:blipFill>
        <p:spPr bwMode="auto">
          <a:xfrm>
            <a:off x="5148064" y="3628321"/>
            <a:ext cx="3589886" cy="19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337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나의 롤모델-20341최하성ㅡman of action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13218.97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1700" y="1628775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5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Basic questions to my Hero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298575" y="1391956"/>
            <a:ext cx="6546850" cy="488950"/>
            <a:chOff x="1692795" y="1391956"/>
            <a:chExt cx="6546850" cy="488950"/>
          </a:xfrm>
        </p:grpSpPr>
        <p:sp>
          <p:nvSpPr>
            <p:cNvPr id="23" name="AutoShape 630"/>
            <p:cNvSpPr>
              <a:spLocks noChangeArrowheads="1"/>
            </p:cNvSpPr>
            <p:nvPr/>
          </p:nvSpPr>
          <p:spPr bwMode="auto">
            <a:xfrm>
              <a:off x="2104006" y="1410390"/>
              <a:ext cx="6135639" cy="47051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93725" marR="0" lvl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Who</a:t>
              </a:r>
              <a:r>
                <a:rPr kumimoji="0" lang="en-US" altLang="ko-KR" sz="20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is this man? (When, where)</a:t>
              </a:r>
              <a:endParaRPr kumimoji="0" lang="ko-KR" altLang="ko-K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AutoShape 632"/>
            <p:cNvSpPr>
              <a:spLocks noChangeArrowheads="1"/>
            </p:cNvSpPr>
            <p:nvPr/>
          </p:nvSpPr>
          <p:spPr bwMode="auto">
            <a:xfrm>
              <a:off x="1692795" y="1391956"/>
              <a:ext cx="752152" cy="488950"/>
            </a:xfrm>
            <a:prstGeom prst="roundRect">
              <a:avLst>
                <a:gd name="adj" fmla="val 5028"/>
              </a:avLst>
            </a:prstGeom>
            <a:solidFill>
              <a:srgbClr val="4D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7" name="Freeform 634"/>
            <p:cNvSpPr>
              <a:spLocks/>
            </p:cNvSpPr>
            <p:nvPr/>
          </p:nvSpPr>
          <p:spPr bwMode="auto">
            <a:xfrm>
              <a:off x="2318721" y="1420046"/>
              <a:ext cx="322723" cy="460860"/>
            </a:xfrm>
            <a:custGeom>
              <a:avLst/>
              <a:gdLst>
                <a:gd name="T0" fmla="*/ 93 w 248"/>
                <a:gd name="T1" fmla="*/ 0 h 525"/>
                <a:gd name="T2" fmla="*/ 248 w 248"/>
                <a:gd name="T3" fmla="*/ 525 h 525"/>
                <a:gd name="T4" fmla="*/ 29 w 248"/>
                <a:gd name="T5" fmla="*/ 523 h 525"/>
                <a:gd name="T6" fmla="*/ 0 w 248"/>
                <a:gd name="T7" fmla="*/ 162 h 525"/>
                <a:gd name="T8" fmla="*/ 93 w 248"/>
                <a:gd name="T9" fmla="*/ 0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25"/>
                <a:gd name="T17" fmla="*/ 248 w 248"/>
                <a:gd name="T18" fmla="*/ 525 h 5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25">
                  <a:moveTo>
                    <a:pt x="93" y="0"/>
                  </a:moveTo>
                  <a:lnTo>
                    <a:pt x="248" y="525"/>
                  </a:lnTo>
                  <a:lnTo>
                    <a:pt x="29" y="523"/>
                  </a:lnTo>
                  <a:lnTo>
                    <a:pt x="0" y="16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D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pic>
          <p:nvPicPr>
            <p:cNvPr id="21" name="Picture 635" descr="바코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7" t="9724" r="20175" b="6055"/>
            <a:stretch>
              <a:fillRect/>
            </a:stretch>
          </p:blipFill>
          <p:spPr bwMode="auto">
            <a:xfrm>
              <a:off x="2262701" y="1417356"/>
              <a:ext cx="122459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636"/>
            <p:cNvSpPr>
              <a:spLocks noChangeArrowheads="1"/>
            </p:cNvSpPr>
            <p:nvPr/>
          </p:nvSpPr>
          <p:spPr bwMode="auto">
            <a:xfrm>
              <a:off x="1716345" y="1406244"/>
              <a:ext cx="706495" cy="77788"/>
            </a:xfrm>
            <a:prstGeom prst="roundRect">
              <a:avLst>
                <a:gd name="adj" fmla="val 20227"/>
              </a:avLst>
            </a:prstGeom>
            <a:gradFill rotWithShape="1">
              <a:gsLst>
                <a:gs pos="0">
                  <a:srgbClr val="C3C4CD"/>
                </a:gs>
                <a:gs pos="100000">
                  <a:srgbClr val="4D4F5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8" name="Text Box 637"/>
            <p:cNvSpPr txBox="1">
              <a:spLocks noChangeArrowheads="1"/>
            </p:cNvSpPr>
            <p:nvPr/>
          </p:nvSpPr>
          <p:spPr bwMode="auto">
            <a:xfrm>
              <a:off x="2013470" y="1551855"/>
              <a:ext cx="1476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HY견고딕" pitchFamily="18" charset="-127"/>
                </a:rPr>
                <a:t>I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298575" y="2243255"/>
            <a:ext cx="6546850" cy="488950"/>
            <a:chOff x="1692795" y="2243255"/>
            <a:chExt cx="6546850" cy="488950"/>
          </a:xfrm>
        </p:grpSpPr>
        <p:sp>
          <p:nvSpPr>
            <p:cNvPr id="168" name="AutoShape 630"/>
            <p:cNvSpPr>
              <a:spLocks noChangeArrowheads="1"/>
            </p:cNvSpPr>
            <p:nvPr/>
          </p:nvSpPr>
          <p:spPr bwMode="auto">
            <a:xfrm>
              <a:off x="2104006" y="2261689"/>
              <a:ext cx="6135639" cy="47051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93725" latinLnBrk="0">
                <a:lnSpc>
                  <a:spcPct val="90000"/>
                </a:lnSpc>
              </a:pPr>
              <a:r>
                <a:rPr lang="en-US" altLang="ko-KR" sz="200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What he/she did?</a:t>
              </a:r>
              <a:endParaRPr lang="ko-KR" altLang="ko-KR" sz="200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0" name="AutoShape 632"/>
            <p:cNvSpPr>
              <a:spLocks noChangeArrowheads="1"/>
            </p:cNvSpPr>
            <p:nvPr/>
          </p:nvSpPr>
          <p:spPr bwMode="auto">
            <a:xfrm>
              <a:off x="1692795" y="2243255"/>
              <a:ext cx="752152" cy="488950"/>
            </a:xfrm>
            <a:prstGeom prst="roundRect">
              <a:avLst>
                <a:gd name="adj" fmla="val 5028"/>
              </a:avLst>
            </a:prstGeom>
            <a:solidFill>
              <a:srgbClr val="4D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72" name="Freeform 634"/>
            <p:cNvSpPr>
              <a:spLocks/>
            </p:cNvSpPr>
            <p:nvPr/>
          </p:nvSpPr>
          <p:spPr bwMode="auto">
            <a:xfrm>
              <a:off x="2318721" y="2271345"/>
              <a:ext cx="322723" cy="460860"/>
            </a:xfrm>
            <a:custGeom>
              <a:avLst/>
              <a:gdLst>
                <a:gd name="T0" fmla="*/ 93 w 248"/>
                <a:gd name="T1" fmla="*/ 0 h 525"/>
                <a:gd name="T2" fmla="*/ 248 w 248"/>
                <a:gd name="T3" fmla="*/ 525 h 525"/>
                <a:gd name="T4" fmla="*/ 29 w 248"/>
                <a:gd name="T5" fmla="*/ 523 h 525"/>
                <a:gd name="T6" fmla="*/ 0 w 248"/>
                <a:gd name="T7" fmla="*/ 162 h 525"/>
                <a:gd name="T8" fmla="*/ 93 w 248"/>
                <a:gd name="T9" fmla="*/ 0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25"/>
                <a:gd name="T17" fmla="*/ 248 w 248"/>
                <a:gd name="T18" fmla="*/ 525 h 5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25">
                  <a:moveTo>
                    <a:pt x="93" y="0"/>
                  </a:moveTo>
                  <a:lnTo>
                    <a:pt x="248" y="525"/>
                  </a:lnTo>
                  <a:lnTo>
                    <a:pt x="29" y="523"/>
                  </a:lnTo>
                  <a:lnTo>
                    <a:pt x="0" y="16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D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pic>
          <p:nvPicPr>
            <p:cNvPr id="166" name="Picture 635" descr="바코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7" t="9724" r="20175" b="6055"/>
            <a:stretch>
              <a:fillRect/>
            </a:stretch>
          </p:blipFill>
          <p:spPr bwMode="auto">
            <a:xfrm>
              <a:off x="2262701" y="2268655"/>
              <a:ext cx="122459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AutoShape 636"/>
            <p:cNvSpPr>
              <a:spLocks noChangeArrowheads="1"/>
            </p:cNvSpPr>
            <p:nvPr/>
          </p:nvSpPr>
          <p:spPr bwMode="auto">
            <a:xfrm>
              <a:off x="1716345" y="2257543"/>
              <a:ext cx="706495" cy="77788"/>
            </a:xfrm>
            <a:prstGeom prst="roundRect">
              <a:avLst>
                <a:gd name="adj" fmla="val 20227"/>
              </a:avLst>
            </a:prstGeom>
            <a:gradFill rotWithShape="1">
              <a:gsLst>
                <a:gs pos="0">
                  <a:srgbClr val="C3C4CD"/>
                </a:gs>
                <a:gs pos="100000">
                  <a:srgbClr val="4D4F5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63" name="Text Box 637"/>
            <p:cNvSpPr txBox="1">
              <a:spLocks noChangeArrowheads="1"/>
            </p:cNvSpPr>
            <p:nvPr/>
          </p:nvSpPr>
          <p:spPr bwMode="auto">
            <a:xfrm>
              <a:off x="1938858" y="2403154"/>
              <a:ext cx="2984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HY견고딕" pitchFamily="18" charset="-127"/>
                </a:rPr>
                <a:t>II</a:t>
              </a:r>
              <a:endParaRPr kumimoji="1" lang="en-US" altLang="ko-KR" sz="2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  <a:ea typeface="HY견고딕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298575" y="3094554"/>
            <a:ext cx="6546850" cy="488950"/>
            <a:chOff x="1692795" y="3094554"/>
            <a:chExt cx="6546850" cy="488950"/>
          </a:xfrm>
        </p:grpSpPr>
        <p:sp>
          <p:nvSpPr>
            <p:cNvPr id="180" name="AutoShape 630"/>
            <p:cNvSpPr>
              <a:spLocks noChangeArrowheads="1"/>
            </p:cNvSpPr>
            <p:nvPr/>
          </p:nvSpPr>
          <p:spPr bwMode="auto">
            <a:xfrm>
              <a:off x="2104006" y="3112988"/>
              <a:ext cx="6135639" cy="47051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93725" latinLnBrk="0">
                <a:lnSpc>
                  <a:spcPct val="90000"/>
                </a:lnSpc>
              </a:pPr>
              <a:r>
                <a:rPr lang="en-US" altLang="ko-KR" sz="200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How he/she obtained his/her goal?</a:t>
              </a:r>
              <a:endParaRPr lang="ko-KR" altLang="ko-KR" sz="200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2" name="AutoShape 632"/>
            <p:cNvSpPr>
              <a:spLocks noChangeArrowheads="1"/>
            </p:cNvSpPr>
            <p:nvPr/>
          </p:nvSpPr>
          <p:spPr bwMode="auto">
            <a:xfrm>
              <a:off x="1692795" y="3094554"/>
              <a:ext cx="752152" cy="488950"/>
            </a:xfrm>
            <a:prstGeom prst="roundRect">
              <a:avLst>
                <a:gd name="adj" fmla="val 5028"/>
              </a:avLst>
            </a:prstGeom>
            <a:solidFill>
              <a:srgbClr val="4D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84" name="Freeform 634"/>
            <p:cNvSpPr>
              <a:spLocks/>
            </p:cNvSpPr>
            <p:nvPr/>
          </p:nvSpPr>
          <p:spPr bwMode="auto">
            <a:xfrm>
              <a:off x="2318721" y="3122644"/>
              <a:ext cx="322723" cy="460860"/>
            </a:xfrm>
            <a:custGeom>
              <a:avLst/>
              <a:gdLst>
                <a:gd name="T0" fmla="*/ 93 w 248"/>
                <a:gd name="T1" fmla="*/ 0 h 525"/>
                <a:gd name="T2" fmla="*/ 248 w 248"/>
                <a:gd name="T3" fmla="*/ 525 h 525"/>
                <a:gd name="T4" fmla="*/ 29 w 248"/>
                <a:gd name="T5" fmla="*/ 523 h 525"/>
                <a:gd name="T6" fmla="*/ 0 w 248"/>
                <a:gd name="T7" fmla="*/ 162 h 525"/>
                <a:gd name="T8" fmla="*/ 93 w 248"/>
                <a:gd name="T9" fmla="*/ 0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25"/>
                <a:gd name="T17" fmla="*/ 248 w 248"/>
                <a:gd name="T18" fmla="*/ 525 h 5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25">
                  <a:moveTo>
                    <a:pt x="93" y="0"/>
                  </a:moveTo>
                  <a:lnTo>
                    <a:pt x="248" y="525"/>
                  </a:lnTo>
                  <a:lnTo>
                    <a:pt x="29" y="523"/>
                  </a:lnTo>
                  <a:lnTo>
                    <a:pt x="0" y="16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D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pic>
          <p:nvPicPr>
            <p:cNvPr id="178" name="Picture 635" descr="바코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7" t="9724" r="20175" b="6055"/>
            <a:stretch>
              <a:fillRect/>
            </a:stretch>
          </p:blipFill>
          <p:spPr bwMode="auto">
            <a:xfrm>
              <a:off x="2262701" y="3119954"/>
              <a:ext cx="122459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AutoShape 636"/>
            <p:cNvSpPr>
              <a:spLocks noChangeArrowheads="1"/>
            </p:cNvSpPr>
            <p:nvPr/>
          </p:nvSpPr>
          <p:spPr bwMode="auto">
            <a:xfrm>
              <a:off x="1716345" y="3108842"/>
              <a:ext cx="706495" cy="77788"/>
            </a:xfrm>
            <a:prstGeom prst="roundRect">
              <a:avLst>
                <a:gd name="adj" fmla="val 20227"/>
              </a:avLst>
            </a:prstGeom>
            <a:gradFill rotWithShape="1">
              <a:gsLst>
                <a:gs pos="0">
                  <a:srgbClr val="C3C4CD"/>
                </a:gs>
                <a:gs pos="100000">
                  <a:srgbClr val="4D4F5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75" name="Text Box 637"/>
            <p:cNvSpPr txBox="1">
              <a:spLocks noChangeArrowheads="1"/>
            </p:cNvSpPr>
            <p:nvPr/>
          </p:nvSpPr>
          <p:spPr bwMode="auto">
            <a:xfrm>
              <a:off x="1864245" y="3254453"/>
              <a:ext cx="4476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HY견고딕" pitchFamily="18" charset="-127"/>
                </a:rPr>
                <a:t>III</a:t>
              </a:r>
              <a:endParaRPr kumimoji="1" lang="en-US" altLang="ko-KR" sz="2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  <a:ea typeface="HY견고딕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298575" y="3945853"/>
            <a:ext cx="6546850" cy="488950"/>
            <a:chOff x="1692795" y="3945853"/>
            <a:chExt cx="6546850" cy="488950"/>
          </a:xfrm>
        </p:grpSpPr>
        <p:sp>
          <p:nvSpPr>
            <p:cNvPr id="192" name="AutoShape 630"/>
            <p:cNvSpPr>
              <a:spLocks noChangeArrowheads="1"/>
            </p:cNvSpPr>
            <p:nvPr/>
          </p:nvSpPr>
          <p:spPr bwMode="auto">
            <a:xfrm>
              <a:off x="2104006" y="3964287"/>
              <a:ext cx="6135639" cy="47051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93725" latinLnBrk="0">
                <a:lnSpc>
                  <a:spcPct val="90000"/>
                </a:lnSpc>
              </a:pPr>
              <a:r>
                <a:rPr lang="en-US" altLang="ko-KR" sz="200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Why did you choose this man?</a:t>
              </a:r>
              <a:endParaRPr lang="ko-KR" altLang="ko-KR" sz="200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4" name="AutoShape 632"/>
            <p:cNvSpPr>
              <a:spLocks noChangeArrowheads="1"/>
            </p:cNvSpPr>
            <p:nvPr/>
          </p:nvSpPr>
          <p:spPr bwMode="auto">
            <a:xfrm>
              <a:off x="1692795" y="3945853"/>
              <a:ext cx="752152" cy="488950"/>
            </a:xfrm>
            <a:prstGeom prst="roundRect">
              <a:avLst>
                <a:gd name="adj" fmla="val 5028"/>
              </a:avLst>
            </a:prstGeom>
            <a:solidFill>
              <a:srgbClr val="4D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96" name="Freeform 634"/>
            <p:cNvSpPr>
              <a:spLocks/>
            </p:cNvSpPr>
            <p:nvPr/>
          </p:nvSpPr>
          <p:spPr bwMode="auto">
            <a:xfrm>
              <a:off x="2318721" y="3973943"/>
              <a:ext cx="322723" cy="460860"/>
            </a:xfrm>
            <a:custGeom>
              <a:avLst/>
              <a:gdLst>
                <a:gd name="T0" fmla="*/ 93 w 248"/>
                <a:gd name="T1" fmla="*/ 0 h 525"/>
                <a:gd name="T2" fmla="*/ 248 w 248"/>
                <a:gd name="T3" fmla="*/ 525 h 525"/>
                <a:gd name="T4" fmla="*/ 29 w 248"/>
                <a:gd name="T5" fmla="*/ 523 h 525"/>
                <a:gd name="T6" fmla="*/ 0 w 248"/>
                <a:gd name="T7" fmla="*/ 162 h 525"/>
                <a:gd name="T8" fmla="*/ 93 w 248"/>
                <a:gd name="T9" fmla="*/ 0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25"/>
                <a:gd name="T17" fmla="*/ 248 w 248"/>
                <a:gd name="T18" fmla="*/ 525 h 5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25">
                  <a:moveTo>
                    <a:pt x="93" y="0"/>
                  </a:moveTo>
                  <a:lnTo>
                    <a:pt x="248" y="525"/>
                  </a:lnTo>
                  <a:lnTo>
                    <a:pt x="29" y="523"/>
                  </a:lnTo>
                  <a:lnTo>
                    <a:pt x="0" y="16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D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pic>
          <p:nvPicPr>
            <p:cNvPr id="190" name="Picture 635" descr="바코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7" t="9724" r="20175" b="6055"/>
            <a:stretch>
              <a:fillRect/>
            </a:stretch>
          </p:blipFill>
          <p:spPr bwMode="auto">
            <a:xfrm>
              <a:off x="2262701" y="3971253"/>
              <a:ext cx="122459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AutoShape 636"/>
            <p:cNvSpPr>
              <a:spLocks noChangeArrowheads="1"/>
            </p:cNvSpPr>
            <p:nvPr/>
          </p:nvSpPr>
          <p:spPr bwMode="auto">
            <a:xfrm>
              <a:off x="1716345" y="3960141"/>
              <a:ext cx="706495" cy="77788"/>
            </a:xfrm>
            <a:prstGeom prst="roundRect">
              <a:avLst>
                <a:gd name="adj" fmla="val 20227"/>
              </a:avLst>
            </a:prstGeom>
            <a:gradFill rotWithShape="1">
              <a:gsLst>
                <a:gs pos="0">
                  <a:srgbClr val="C3C4CD"/>
                </a:gs>
                <a:gs pos="100000">
                  <a:srgbClr val="4D4F5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87" name="Text Box 637"/>
            <p:cNvSpPr txBox="1">
              <a:spLocks noChangeArrowheads="1"/>
            </p:cNvSpPr>
            <p:nvPr/>
          </p:nvSpPr>
          <p:spPr bwMode="auto">
            <a:xfrm>
              <a:off x="1908695" y="4105752"/>
              <a:ext cx="357188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HY견고딕" pitchFamily="18" charset="-127"/>
                </a:rPr>
                <a:t>IV</a:t>
              </a:r>
              <a:endParaRPr kumimoji="1" lang="en-US" altLang="ko-KR" sz="2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414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Home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High school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Why did you choose Landscape Architecture?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Who recommended?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What do you expect?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Introduce </a:t>
            </a:r>
            <a:r>
              <a:rPr lang="en-US" altLang="ko-KR" dirty="0" err="1" smtClean="0"/>
              <a:t>yourselF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877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Choose the best proverb what you can think of.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Background(story)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Why did you choose this proverb?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Choose the best words of wisdom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704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발표 당일 십분 전에 강사용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</a:t>
            </a:r>
            <a:r>
              <a:rPr lang="en-US" altLang="ko-KR" dirty="0"/>
              <a:t> </a:t>
            </a:r>
            <a:r>
              <a:rPr lang="ko-KR" altLang="en-US" dirty="0" smtClean="0"/>
              <a:t>미리 저장한다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발표 시간은 </a:t>
            </a:r>
            <a:r>
              <a:rPr lang="en-US" altLang="ko-KR" dirty="0" smtClean="0"/>
              <a:t>5</a:t>
            </a:r>
            <a:r>
              <a:rPr lang="ko-KR" altLang="en-US" dirty="0" smtClean="0"/>
              <a:t>분 내외로 함</a:t>
            </a:r>
            <a:endParaRPr lang="en-US" altLang="ko-KR" dirty="0" smtClean="0"/>
          </a:p>
          <a:p>
            <a:r>
              <a:rPr lang="ko-KR" altLang="en-US" dirty="0" smtClean="0"/>
              <a:t>발표형식은 파워포인트를 기본으로 함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동영상 추가 가능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발표순서는 강사의 지시에 따름</a:t>
            </a:r>
            <a:endParaRPr lang="en-US" altLang="ko-KR" dirty="0" smtClean="0"/>
          </a:p>
          <a:p>
            <a:r>
              <a:rPr lang="ko-KR" altLang="en-US" dirty="0" smtClean="0"/>
              <a:t>발표의 순서는 다음에 따름</a:t>
            </a:r>
            <a:endParaRPr lang="en-US" altLang="ko-KR" dirty="0" smtClean="0"/>
          </a:p>
          <a:p>
            <a:pPr marL="742950" lvl="2" indent="-342900">
              <a:spcAft>
                <a:spcPts val="600"/>
              </a:spcAft>
              <a:buBlip>
                <a:blip r:embed="rId2"/>
              </a:buBlip>
            </a:pPr>
            <a:r>
              <a:rPr lang="en-US" altLang="ko-KR" dirty="0" smtClean="0"/>
              <a:t>Introduce myself</a:t>
            </a:r>
          </a:p>
          <a:p>
            <a:pPr marL="742950" lvl="2" indent="-342900">
              <a:spcAft>
                <a:spcPts val="600"/>
              </a:spcAft>
              <a:buBlip>
                <a:blip r:embed="rId2"/>
              </a:buBlip>
            </a:pPr>
            <a:r>
              <a:rPr lang="en-US" altLang="ko-KR" dirty="0" smtClean="0"/>
              <a:t>My Hero</a:t>
            </a:r>
          </a:p>
          <a:p>
            <a:pPr marL="742950" lvl="2" indent="-342900">
              <a:spcAft>
                <a:spcPts val="600"/>
              </a:spcAft>
              <a:buBlip>
                <a:blip r:embed="rId2"/>
              </a:buBlip>
            </a:pPr>
            <a:r>
              <a:rPr lang="en-US" altLang="ko-KR" dirty="0" smtClean="0"/>
              <a:t>My best proverb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발표 요령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913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내가 해야 할 일을 전날 밤 작성한다</a:t>
            </a:r>
            <a:r>
              <a:rPr lang="en-US" altLang="ko-KR" dirty="0" smtClean="0"/>
              <a:t>.(</a:t>
            </a:r>
            <a:r>
              <a:rPr lang="ko-KR" altLang="en-US" dirty="0" smtClean="0">
                <a:solidFill>
                  <a:srgbClr val="FFFF00"/>
                </a:solidFill>
              </a:rPr>
              <a:t>중요한 순서대로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작성된 내용에 근거해 수행한다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자기 전 오늘 한 일을 잘 수행했는지 스스로 평가한다</a:t>
            </a:r>
            <a:r>
              <a:rPr lang="en-US" altLang="ko-KR" dirty="0" smtClean="0"/>
              <a:t>. (</a:t>
            </a:r>
            <a:r>
              <a:rPr lang="ko-KR" altLang="en-US" dirty="0" smtClean="0">
                <a:solidFill>
                  <a:srgbClr val="FFFF00"/>
                </a:solidFill>
              </a:rPr>
              <a:t>밑줄을 그으며 확인함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en-US" altLang="ko-KR" dirty="0" smtClean="0">
                <a:solidFill>
                  <a:srgbClr val="002060"/>
                </a:solidFill>
              </a:rPr>
              <a:t>Ask - Think - Act - Evaluate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Things to do (Priority)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00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576" y="1340768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/>
              <a:t>1. </a:t>
            </a:r>
            <a:r>
              <a:rPr lang="ko-KR" altLang="en-US" sz="3200" dirty="0" smtClean="0"/>
              <a:t>내가 </a:t>
            </a:r>
            <a:r>
              <a:rPr lang="ko-KR" altLang="en-US" sz="3200" dirty="0"/>
              <a:t>해야 할 일을 전날 밤 작성한다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(</a:t>
            </a:r>
            <a:r>
              <a:rPr lang="ko-KR" altLang="en-US" sz="3200" dirty="0"/>
              <a:t>중요한 순서대로</a:t>
            </a:r>
            <a:r>
              <a:rPr lang="en-US" altLang="ko-KR" sz="3200" dirty="0" smtClean="0"/>
              <a:t>)</a:t>
            </a:r>
          </a:p>
          <a:p>
            <a:endParaRPr lang="en-US" altLang="ko-KR" sz="3200" dirty="0"/>
          </a:p>
          <a:p>
            <a:r>
              <a:rPr lang="en-US" altLang="ko-KR" sz="3200" dirty="0" smtClean="0"/>
              <a:t>2. </a:t>
            </a:r>
            <a:r>
              <a:rPr lang="ko-KR" altLang="en-US" sz="3200" dirty="0" smtClean="0"/>
              <a:t>작성된 </a:t>
            </a:r>
            <a:r>
              <a:rPr lang="ko-KR" altLang="en-US" sz="3200" dirty="0"/>
              <a:t>내용에 근거해 수행한다</a:t>
            </a:r>
            <a:r>
              <a:rPr lang="en-US" altLang="ko-KR" sz="3200" dirty="0" smtClean="0"/>
              <a:t>.</a:t>
            </a:r>
          </a:p>
          <a:p>
            <a:endParaRPr lang="en-US" altLang="ko-KR" sz="3200" dirty="0"/>
          </a:p>
          <a:p>
            <a:r>
              <a:rPr lang="en-US" altLang="ko-KR" sz="3200" dirty="0" smtClean="0"/>
              <a:t>3. </a:t>
            </a:r>
            <a:r>
              <a:rPr lang="ko-KR" altLang="en-US" sz="3200" dirty="0" smtClean="0"/>
              <a:t>자기 </a:t>
            </a:r>
            <a:r>
              <a:rPr lang="ko-KR" altLang="en-US" sz="3200" dirty="0"/>
              <a:t>전 오늘 한 일을 잘 수행했는지 스스로 평가한다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r>
              <a:rPr lang="en-US" altLang="ko-KR" sz="3200" dirty="0">
                <a:solidFill>
                  <a:srgbClr val="FFFF00"/>
                </a:solidFill>
              </a:rPr>
              <a:t>Ask - Think - Act - Evaluate </a:t>
            </a:r>
          </a:p>
          <a:p>
            <a:endParaRPr lang="en-US" altLang="ko-KR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57200" y="102250"/>
            <a:ext cx="8229600" cy="734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600" b="1" kern="1200" cap="all" spc="-150">
                <a:ln w="12700">
                  <a:solidFill>
                    <a:srgbClr val="202126"/>
                  </a:solidFill>
                </a:ln>
                <a:gradFill>
                  <a:gsLst>
                    <a:gs pos="50000">
                      <a:srgbClr val="E7EFF9"/>
                    </a:gs>
                    <a:gs pos="100000">
                      <a:srgbClr val="8EB4E3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lang="en-US" altLang="ko-KR" dirty="0" smtClean="0"/>
              <a:t>Things to do (Priority)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89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yright (c) LEE SANG HOON. All Rights Reserved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241</Words>
  <Application>Microsoft Office PowerPoint</Application>
  <PresentationFormat>화면 슬라이드 쇼(4:3)</PresentationFormat>
  <Paragraphs>53</Paragraphs>
  <Slides>9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Copyright (c) LEE SANG HOON. All Rights Reserved.</vt:lpstr>
      <vt:lpstr>My Hero</vt:lpstr>
      <vt:lpstr>royalty</vt:lpstr>
      <vt:lpstr>PowerPoint 프레젠테이션</vt:lpstr>
      <vt:lpstr>Basic questions to my Hero</vt:lpstr>
      <vt:lpstr>Introduce yourselF</vt:lpstr>
      <vt:lpstr>Choose the best words of wisdom</vt:lpstr>
      <vt:lpstr>발표 요령</vt:lpstr>
      <vt:lpstr>Things to do (Priority)</vt:lpstr>
      <vt:lpstr>PowerPoint 프레젠테이션</vt:lpstr>
    </vt:vector>
  </TitlesOfParts>
  <Company>cooldesign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표준 템플릿</dc:title>
  <dc:creator>LEE SANG HOON</dc:creator>
  <cp:lastModifiedBy>com</cp:lastModifiedBy>
  <cp:revision>91</cp:revision>
  <dcterms:created xsi:type="dcterms:W3CDTF">2011-04-22T07:25:52Z</dcterms:created>
  <dcterms:modified xsi:type="dcterms:W3CDTF">2013-02-18T00:16:53Z</dcterms:modified>
</cp:coreProperties>
</file>